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5" r:id="rId2"/>
    <p:sldMasterId id="2147483696" r:id="rId3"/>
    <p:sldMasterId id="2147483687" r:id="rId4"/>
  </p:sldMasterIdLst>
  <p:notesMasterIdLst>
    <p:notesMasterId r:id="rId13"/>
  </p:notesMasterIdLst>
  <p:sldIdLst>
    <p:sldId id="264" r:id="rId5"/>
    <p:sldId id="477" r:id="rId6"/>
    <p:sldId id="484" r:id="rId7"/>
    <p:sldId id="485" r:id="rId8"/>
    <p:sldId id="642" r:id="rId9"/>
    <p:sldId id="480" r:id="rId10"/>
    <p:sldId id="481" r:id="rId11"/>
    <p:sldId id="482" r:id="rId12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74202" autoAdjust="0"/>
  </p:normalViewPr>
  <p:slideViewPr>
    <p:cSldViewPr>
      <p:cViewPr varScale="1">
        <p:scale>
          <a:sx n="89" d="100"/>
          <a:sy n="89" d="100"/>
        </p:scale>
        <p:origin x="114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B355-1F2A-4656-9C63-4C373C81F0D3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BCB9-DAEF-4493-8C21-772188A0C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20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8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27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https://player.vimeo.com/video/903662917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30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67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 defTabSz="914400" rtl="0" eaLnBrk="1" latinLnBrk="0" hangingPunct="1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Oppdraget legger til rette for arbeid med hele læreplanen.</a:t>
            </a:r>
            <a:endParaRPr lang="nb-NO" sz="1200" b="0" i="0" dirty="0">
              <a:effectLst/>
            </a:endParaRPr>
          </a:p>
          <a:p>
            <a:pPr marL="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nb-NO" sz="1200" b="0" i="0" dirty="0">
              <a:effectLst/>
            </a:endParaRPr>
          </a:p>
          <a:p>
            <a:pPr marL="0" lvl="1" indent="0" algn="l" defTabSz="914400" rtl="0" eaLnBrk="1" latinLnBrk="0" hangingPunct="1">
              <a:lnSpc>
                <a:spcPct val="107000"/>
              </a:lnSpc>
              <a:buFont typeface="Courier New" panose="02070309020205020404" pitchFamily="49" charset="0"/>
              <a:buNone/>
            </a:pPr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40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 inn: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Hvilke deler av oppdraget dere skal jobbe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Hvordan dere skal jobbe med oppdraget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Eventuelle samarbeidspartnere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Involverte fag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Involverte elever</a:t>
            </a:r>
            <a:r>
              <a:rPr lang="nb-NO" dirty="0"/>
              <a:t> og lærere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Tidsperiode for gjennomføring</a:t>
            </a:r>
            <a:r>
              <a:rPr lang="nb-NO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05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35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95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736678"/>
            <a:ext cx="9144000" cy="1060474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 err="1"/>
              <a:t>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74788"/>
            <a:ext cx="9144000" cy="4984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Person(er), </a:t>
            </a:r>
            <a:r>
              <a:rPr lang="en-US" dirty="0" err="1"/>
              <a:t>sted</a:t>
            </a:r>
            <a:r>
              <a:rPr lang="en-US" dirty="0"/>
              <a:t> og </a:t>
            </a:r>
            <a:r>
              <a:rPr lang="en-US" dirty="0" err="1"/>
              <a:t>dato</a:t>
            </a:r>
            <a:endParaRPr lang="nb-NO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F9DFAC15-D0B0-4FF8-1100-F12371230FE1}"/>
              </a:ext>
            </a:extLst>
          </p:cNvPr>
          <p:cNvGrpSpPr/>
          <p:nvPr userDrawn="1"/>
        </p:nvGrpSpPr>
        <p:grpSpPr>
          <a:xfrm>
            <a:off x="5268890" y="5713172"/>
            <a:ext cx="1654221" cy="799422"/>
            <a:chOff x="4999349" y="5481649"/>
            <a:chExt cx="1654221" cy="799422"/>
          </a:xfrm>
        </p:grpSpPr>
        <p:pic>
          <p:nvPicPr>
            <p:cNvPr id="14" name="Bilde 13" descr="Et bilde som inneholder logo&#10;&#10;Automatisk generert beskrivelse">
              <a:extLst>
                <a:ext uri="{FF2B5EF4-FFF2-40B4-BE49-F238E27FC236}">
                  <a16:creationId xmlns:a16="http://schemas.microsoft.com/office/drawing/2014/main" id="{98697830-B734-0B56-D7AF-DA759E3085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8889" y="5481649"/>
              <a:ext cx="1115143" cy="606492"/>
            </a:xfrm>
            <a:prstGeom prst="rect">
              <a:avLst/>
            </a:prstGeom>
          </p:spPr>
        </p:pic>
        <p:pic>
          <p:nvPicPr>
            <p:cNvPr id="15" name="Bilde 14" descr="Et bilde som inneholder logo&#10;&#10;Automatisk generert beskrivelse">
              <a:extLst>
                <a:ext uri="{FF2B5EF4-FFF2-40B4-BE49-F238E27FC236}">
                  <a16:creationId xmlns:a16="http://schemas.microsoft.com/office/drawing/2014/main" id="{2AFF705D-4F0B-300A-D730-6CB005840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9349" y="6112077"/>
              <a:ext cx="1654221" cy="168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6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3404592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62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50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41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28602"/>
            <a:ext cx="5386917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628602"/>
            <a:ext cx="5389033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46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07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14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10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" y="1068387"/>
            <a:ext cx="10972800" cy="354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49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3404592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842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31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4400" y="3404592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73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68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28602"/>
            <a:ext cx="5386917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628602"/>
            <a:ext cx="5389033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195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5934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06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59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" y="1068387"/>
            <a:ext cx="10972800" cy="354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25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88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28602"/>
            <a:ext cx="5386917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628602"/>
            <a:ext cx="5389033" cy="34646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85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54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3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31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9600" y="1068387"/>
            <a:ext cx="10972800" cy="354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03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79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49079"/>
            <a:ext cx="10515600" cy="2027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5778-A082-4B29-AD6A-89026AE0AB05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D1B2-7ABD-4A36-90E8-82F31A185D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27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Logo Universitetet i Oslo">
            <a:extLst>
              <a:ext uri="{FF2B5EF4-FFF2-40B4-BE49-F238E27FC236}">
                <a16:creationId xmlns:a16="http://schemas.microsoft.com/office/drawing/2014/main" id="{D8F70EC6-3734-E106-6F72-3CC41018C80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293644"/>
            <a:ext cx="2381250" cy="49053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41848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05393" y="6356351"/>
            <a:ext cx="3834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12224" y="635635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9461" y="6381328"/>
            <a:ext cx="346111" cy="370911"/>
          </a:xfrm>
          <a:prstGeom prst="rect">
            <a:avLst/>
          </a:prstGeom>
        </p:spPr>
      </p:pic>
      <p:pic>
        <p:nvPicPr>
          <p:cNvPr id="11" name="Bilde 10" descr="Et bilde som inneholder logo&#10;&#10;Automatisk generert beskrivelse">
            <a:extLst>
              <a:ext uri="{FF2B5EF4-FFF2-40B4-BE49-F238E27FC236}">
                <a16:creationId xmlns:a16="http://schemas.microsoft.com/office/drawing/2014/main" id="{FC0B9178-B778-52BA-2AE6-8C1CB77D3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488188"/>
            <a:ext cx="1654221" cy="1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73145" y="6356351"/>
            <a:ext cx="515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48128" y="635635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 descr="Logo Universitetet i Oslo">
            <a:extLst>
              <a:ext uri="{FF2B5EF4-FFF2-40B4-BE49-F238E27FC236}">
                <a16:creationId xmlns:a16="http://schemas.microsoft.com/office/drawing/2014/main" id="{D8F70EC6-3734-E106-6F72-3CC41018C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342"/>
          <a:stretch/>
        </p:blipFill>
        <p:spPr>
          <a:xfrm>
            <a:off x="10128448" y="6270180"/>
            <a:ext cx="2063552" cy="4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73145" y="6356351"/>
            <a:ext cx="515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48128" y="6356351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9461" y="6381328"/>
            <a:ext cx="346111" cy="370911"/>
          </a:xfrm>
          <a:prstGeom prst="rect">
            <a:avLst/>
          </a:prstGeom>
        </p:spPr>
      </p:pic>
      <p:pic>
        <p:nvPicPr>
          <p:cNvPr id="11" name="Bilde 10" descr="Et bilde som inneholder logo&#10;&#10;Automatisk generert beskrivelse">
            <a:extLst>
              <a:ext uri="{FF2B5EF4-FFF2-40B4-BE49-F238E27FC236}">
                <a16:creationId xmlns:a16="http://schemas.microsoft.com/office/drawing/2014/main" id="{FC0B9178-B778-52BA-2AE6-8C1CB77D3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464" y="6488188"/>
            <a:ext cx="1654221" cy="1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903662917?badge=0&amp;autopause=0&amp;player_id=0&amp;app_id=5847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 elever observerer isbiter som smelter på en metallplate og en plastplate. Foto.">
            <a:extLst>
              <a:ext uri="{FF2B5EF4-FFF2-40B4-BE49-F238E27FC236}">
                <a16:creationId xmlns:a16="http://schemas.microsoft.com/office/drawing/2014/main" id="{802DEB8C-C660-F67D-C90B-2AE5EBFC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010526"/>
          </a:xfrm>
          <a:prstGeom prst="rect">
            <a:avLst/>
          </a:prstGeom>
        </p:spPr>
      </p:pic>
      <p:pic>
        <p:nvPicPr>
          <p:cNvPr id="8" name="Bilde 7" descr="Logo Universitetet i Oslo">
            <a:extLst>
              <a:ext uri="{FF2B5EF4-FFF2-40B4-BE49-F238E27FC236}">
                <a16:creationId xmlns:a16="http://schemas.microsoft.com/office/drawing/2014/main" id="{F4A758E1-73E8-84B1-AF05-6CA9A50BCA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919" y="3121322"/>
            <a:ext cx="2381250" cy="4905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908BE1-19AA-47E6-8800-4C3A0AB49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968" y="4403660"/>
            <a:ext cx="7364064" cy="1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BC8CBBF-E268-F82B-6D22-3FF0E54B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296144"/>
          </a:xfrm>
        </p:spPr>
        <p:txBody>
          <a:bodyPr/>
          <a:lstStyle/>
          <a:p>
            <a:r>
              <a:rPr lang="nb-NO" dirty="0"/>
              <a:t>Energioppdraget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660A649-EDB4-443C-7452-9B4A37BE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8"/>
          </a:xfrm>
        </p:spPr>
        <p:txBody>
          <a:bodyPr>
            <a:normAutofit/>
          </a:bodyPr>
          <a:lstStyle/>
          <a:p>
            <a:r>
              <a:rPr lang="nb-NO" dirty="0"/>
              <a:t>Energioppdraget skal gi barn og unge førstehånds erfaring med tematikk og problemstillinger knyttet til energi gjennom en årlig kampanje der elever fra 5. klasse til videregående opplæring blir utfordret til å løse et oppdrag fra en aktør i energisektoren.</a:t>
            </a:r>
          </a:p>
          <a:p>
            <a:r>
              <a:rPr lang="nb-NO" dirty="0"/>
              <a:t>Målsetting: </a:t>
            </a:r>
          </a:p>
          <a:p>
            <a:pPr lvl="1"/>
            <a:r>
              <a:rPr lang="nb-NO" sz="2200" dirty="0"/>
              <a:t>Stimulere elevenes interesse og motivasjon for realfag, energispørsmål og næringa generelt</a:t>
            </a:r>
          </a:p>
          <a:p>
            <a:pPr lvl="1"/>
            <a:r>
              <a:rPr lang="nb-NO" sz="2200" dirty="0"/>
              <a:t>Øke elevenes læringsutbytte og rekrutteringen til realfagene</a:t>
            </a:r>
          </a:p>
          <a:p>
            <a:pPr lvl="1"/>
            <a:r>
              <a:rPr lang="nb-NO" sz="2200" dirty="0"/>
              <a:t>Bidra til gjennomføring av viktige deler av læreplanen, inkludert utforskende arbeid, tverrfaglig undervisning og bruk av andre læringsarenaer</a:t>
            </a:r>
          </a:p>
        </p:txBody>
      </p:sp>
      <p:pic>
        <p:nvPicPr>
          <p:cNvPr id="8" name="Picture 7" descr="A blue and orange logo&#10;&#10;Description automatically generated">
            <a:extLst>
              <a:ext uri="{FF2B5EF4-FFF2-40B4-BE49-F238E27FC236}">
                <a16:creationId xmlns:a16="http://schemas.microsoft.com/office/drawing/2014/main" id="{BB083145-51D6-4368-BE49-FC96D5D0F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44" y="6165304"/>
            <a:ext cx="2332212" cy="5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C730B1AE-16E5-39B1-F70D-76C0D5691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44" y="6160647"/>
            <a:ext cx="2332212" cy="580721"/>
          </a:xfrm>
          <a:prstGeom prst="rect">
            <a:avLst/>
          </a:prstGeom>
        </p:spPr>
      </p:pic>
      <p:pic>
        <p:nvPicPr>
          <p:cNvPr id="5" name="903662917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31504" y="836712"/>
            <a:ext cx="9001000" cy="50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4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A09EEA-4DE7-149A-2849-95097EEF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87" y="614896"/>
            <a:ext cx="4066239" cy="5633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214AF-EEBF-A01C-EF0C-282E97C154D9}"/>
              </a:ext>
            </a:extLst>
          </p:cNvPr>
          <p:cNvSpPr txBox="1"/>
          <p:nvPr/>
        </p:nvSpPr>
        <p:spPr>
          <a:xfrm>
            <a:off x="613144" y="1484784"/>
            <a:ext cx="5904656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2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ønsker at dere skal: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undersøke hva innbyggerne mener om å opprette ulike former for ny energiproduksjon i deres kommune. Ut fra svarene i undersøkelsen og vurderinger dere gjør selv, ønsker vi at dere gir en anbefaling om det bør bygges ut ny energiproduksjon i kommunen eller ikke.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nb-NO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beskrive hvilken type energiproduksjon dere anbefaler dersom kommunen skal produsere mer energi, og hvor et slikt produksjonsanlegg bør plasseres.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foreslå hvordan kommunen kan bruke mindre energi eller bruke energien mer effektivt. </a:t>
            </a:r>
            <a:endParaRPr lang="nb-NO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C5CB13-2D37-B700-0109-9F8FC9D4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/>
          <a:lstStyle/>
          <a:p>
            <a:r>
              <a:rPr lang="en-US" dirty="0" err="1"/>
              <a:t>Årets</a:t>
            </a:r>
            <a:r>
              <a:rPr lang="en-US" dirty="0"/>
              <a:t> </a:t>
            </a:r>
            <a:r>
              <a:rPr lang="en-US" dirty="0" err="1"/>
              <a:t>energioppdrag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415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7B45-21CA-1215-C9DF-42A8AB83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Oppdraget</a:t>
            </a:r>
            <a:r>
              <a:rPr lang="en-US" dirty="0"/>
              <a:t> og </a:t>
            </a:r>
            <a:r>
              <a:rPr lang="en-US" dirty="0" err="1"/>
              <a:t>læreplanen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E1D04-B13F-D14C-718E-92380BCDE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Koble</a:t>
            </a:r>
            <a:r>
              <a:rPr lang="en-US" dirty="0"/>
              <a:t> </a:t>
            </a:r>
            <a:r>
              <a:rPr lang="en-US" dirty="0" err="1"/>
              <a:t>beskrivelser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oppdraget</a:t>
            </a:r>
            <a:r>
              <a:rPr lang="en-US" dirty="0"/>
              <a:t> (</a:t>
            </a:r>
            <a:r>
              <a:rPr lang="en-US" dirty="0" err="1"/>
              <a:t>gul</a:t>
            </a:r>
            <a:r>
              <a:rPr lang="en-US" dirty="0"/>
              <a:t>) med </a:t>
            </a:r>
            <a:r>
              <a:rPr lang="en-US" dirty="0" err="1"/>
              <a:t>utdrag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læreplanen</a:t>
            </a:r>
            <a:r>
              <a:rPr lang="en-US" dirty="0"/>
              <a:t> (</a:t>
            </a:r>
            <a:r>
              <a:rPr lang="en-US" dirty="0" err="1"/>
              <a:t>grønn</a:t>
            </a:r>
            <a:r>
              <a:rPr lang="en-US" dirty="0"/>
              <a:t>)</a:t>
            </a:r>
            <a:endParaRPr lang="nb-NO" dirty="0"/>
          </a:p>
        </p:txBody>
      </p:sp>
      <p:pic>
        <p:nvPicPr>
          <p:cNvPr id="5" name="Picture 4" descr="A blue and orange logo&#10;&#10;Description automatically generated">
            <a:extLst>
              <a:ext uri="{FF2B5EF4-FFF2-40B4-BE49-F238E27FC236}">
                <a16:creationId xmlns:a16="http://schemas.microsoft.com/office/drawing/2014/main" id="{6D97B170-CD28-0ABA-1E3E-86EDA1144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6270180"/>
            <a:ext cx="2096328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40" y="3212976"/>
            <a:ext cx="2337225" cy="2226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65" y="3722820"/>
            <a:ext cx="2322113" cy="2206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9" y="3356992"/>
            <a:ext cx="2322113" cy="2231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42" y="3887932"/>
            <a:ext cx="2337225" cy="22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9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DAAC-2C4D-6F6E-2E51-3DCF1216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gjøre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skole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CD10-5CAF-D5D3-6FAC-5E15FD72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C29A89B8-2021-F26B-A750-EC51B5E93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44" y="6160647"/>
            <a:ext cx="2332212" cy="5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DAAC-2C4D-6F6E-2E51-3DCF1216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Læringsmål</a:t>
            </a:r>
            <a:r>
              <a:rPr lang="en-US" dirty="0"/>
              <a:t> og </a:t>
            </a:r>
            <a:r>
              <a:rPr lang="en-US" dirty="0" err="1"/>
              <a:t>vurderingskriterier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CD10-5CAF-D5D3-6FAC-5E15FD72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C29A89B8-2021-F26B-A750-EC51B5E93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44" y="6160647"/>
            <a:ext cx="2332212" cy="5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1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DAAC-2C4D-6F6E-2E51-3DCF1216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Aktivitetene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undervisningsopplegget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CD10-5CAF-D5D3-6FAC-5E15FD72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C29A89B8-2021-F26B-A750-EC51B5E93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44" y="6160647"/>
            <a:ext cx="2332212" cy="5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5324"/>
      </p:ext>
    </p:extLst>
  </p:cSld>
  <p:clrMapOvr>
    <a:masterClrMapping/>
  </p:clrMapOvr>
</p:sld>
</file>

<file path=ppt/theme/theme1.xml><?xml version="1.0" encoding="utf-8"?>
<a:theme xmlns:a="http://schemas.openxmlformats.org/drawingml/2006/main" name="1 - Start og slu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 - Med begge logoe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 - Med Ui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 - Med Naturfagsenterets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43900</TotalTime>
  <Words>250</Words>
  <Application>Microsoft Office PowerPoint</Application>
  <PresentationFormat>Widescreen</PresentationFormat>
  <Paragraphs>35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Segoe UI</vt:lpstr>
      <vt:lpstr>Times New Roman</vt:lpstr>
      <vt:lpstr>1 - Start og slutt</vt:lpstr>
      <vt:lpstr>3 - Med begge logoene</vt:lpstr>
      <vt:lpstr>4 - Med UiO logo</vt:lpstr>
      <vt:lpstr>5 - Med Naturfagsenterets logo</vt:lpstr>
      <vt:lpstr>PowerPoint Presentation</vt:lpstr>
      <vt:lpstr>Energioppdraget</vt:lpstr>
      <vt:lpstr>PowerPoint Presentation</vt:lpstr>
      <vt:lpstr>Årets energioppdrag</vt:lpstr>
      <vt:lpstr>Oppdraget og læreplanen</vt:lpstr>
      <vt:lpstr>Hva vi skal gjøre på vår skole</vt:lpstr>
      <vt:lpstr>Læringsmål og vurderingskriterier</vt:lpstr>
      <vt:lpstr>Aktivitetene i undervisningsopplegget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Celine Aas</cp:lastModifiedBy>
  <cp:revision>327</cp:revision>
  <cp:lastPrinted>2023-09-26T08:56:12Z</cp:lastPrinted>
  <dcterms:created xsi:type="dcterms:W3CDTF">2019-08-22T08:49:11Z</dcterms:created>
  <dcterms:modified xsi:type="dcterms:W3CDTF">2024-01-18T08:58:32Z</dcterms:modified>
</cp:coreProperties>
</file>